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9.xml" ContentType="application/vnd.openxmlformats-officedocument.presentationml.notesSlide+xml"/>
  <Override PartName="/ppt/comments/modernComment_2E8_8D0C257A.xml" ContentType="application/vnd.ms-powerpoint.comments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741" r:id="rId3"/>
    <p:sldId id="693" r:id="rId4"/>
    <p:sldId id="738" r:id="rId5"/>
    <p:sldId id="739" r:id="rId6"/>
    <p:sldId id="695" r:id="rId7"/>
    <p:sldId id="696" r:id="rId8"/>
    <p:sldId id="734" r:id="rId9"/>
    <p:sldId id="698" r:id="rId10"/>
    <p:sldId id="742" r:id="rId11"/>
    <p:sldId id="743" r:id="rId12"/>
    <p:sldId id="699" r:id="rId13"/>
    <p:sldId id="700" r:id="rId14"/>
    <p:sldId id="701" r:id="rId15"/>
    <p:sldId id="703" r:id="rId16"/>
    <p:sldId id="717" r:id="rId17"/>
    <p:sldId id="716" r:id="rId18"/>
    <p:sldId id="704" r:id="rId19"/>
    <p:sldId id="744" r:id="rId20"/>
    <p:sldId id="705" r:id="rId21"/>
    <p:sldId id="706" r:id="rId22"/>
    <p:sldId id="707" r:id="rId23"/>
    <p:sldId id="708" r:id="rId24"/>
    <p:sldId id="709" r:id="rId25"/>
    <p:sldId id="710" r:id="rId26"/>
    <p:sldId id="711" r:id="rId27"/>
    <p:sldId id="718" r:id="rId28"/>
    <p:sldId id="719" r:id="rId29"/>
    <p:sldId id="713" r:id="rId30"/>
    <p:sldId id="714" r:id="rId31"/>
    <p:sldId id="720" r:id="rId32"/>
    <p:sldId id="721" r:id="rId33"/>
    <p:sldId id="722" r:id="rId34"/>
    <p:sldId id="723" r:id="rId35"/>
    <p:sldId id="724" r:id="rId36"/>
    <p:sldId id="725" r:id="rId37"/>
    <p:sldId id="727" r:id="rId38"/>
    <p:sldId id="726" r:id="rId39"/>
    <p:sldId id="728" r:id="rId40"/>
    <p:sldId id="730" r:id="rId41"/>
    <p:sldId id="729" r:id="rId42"/>
    <p:sldId id="690" r:id="rId43"/>
  </p:sldIdLst>
  <p:sldSz cx="12192000" cy="6858000"/>
  <p:notesSz cx="6797675" cy="9928225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69C4005-5858-4E98-8418-E316B468EC92}">
          <p14:sldIdLst>
            <p14:sldId id="256"/>
            <p14:sldId id="741"/>
            <p14:sldId id="693"/>
            <p14:sldId id="738"/>
            <p14:sldId id="739"/>
            <p14:sldId id="695"/>
            <p14:sldId id="696"/>
            <p14:sldId id="734"/>
            <p14:sldId id="698"/>
            <p14:sldId id="742"/>
            <p14:sldId id="743"/>
            <p14:sldId id="699"/>
            <p14:sldId id="700"/>
            <p14:sldId id="701"/>
            <p14:sldId id="703"/>
            <p14:sldId id="717"/>
            <p14:sldId id="716"/>
            <p14:sldId id="704"/>
            <p14:sldId id="744"/>
            <p14:sldId id="705"/>
            <p14:sldId id="706"/>
            <p14:sldId id="707"/>
            <p14:sldId id="708"/>
            <p14:sldId id="709"/>
            <p14:sldId id="710"/>
            <p14:sldId id="711"/>
            <p14:sldId id="718"/>
            <p14:sldId id="719"/>
            <p14:sldId id="713"/>
            <p14:sldId id="714"/>
            <p14:sldId id="720"/>
            <p14:sldId id="721"/>
            <p14:sldId id="722"/>
            <p14:sldId id="723"/>
            <p14:sldId id="724"/>
            <p14:sldId id="725"/>
            <p14:sldId id="727"/>
            <p14:sldId id="726"/>
            <p14:sldId id="728"/>
            <p14:sldId id="730"/>
            <p14:sldId id="729"/>
            <p14:sldId id="6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3340A-38AF-6C01-CB32-C65662B77DA8}" name="Francesco Cipriani" initials="FC" userId="S::info@frankhood.onmicrosoft.com::4d8457af-fba9-4c27-b20a-a8954e208b31" providerId="AD"/>
  <p188:author id="{359B982D-25ED-C9BB-28C9-D0D20BE8C71A}" name="Guest User" initials="GU" userId="S::urn:spo:anon#95c7d7edc73756855b060b1a8d3d5cdc1baee2d46b5a4be136b6404a314ae29f::" providerId="AD"/>
  <p188:author id="{417F008B-83BF-B655-93FA-67820C794BF2}" name="Guest User" initials="GU" userId="S::urn:spo:anon#9607c9382d4676dfdada4b1d6a1ff96cb31d659a4139672c046cd3f3259d4cae::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nato impedovo" initials="d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DFF"/>
    <a:srgbClr val="5738FF"/>
    <a:srgbClr val="FFBA00"/>
    <a:srgbClr val="FED79E"/>
    <a:srgbClr val="EE2178"/>
    <a:srgbClr val="FFFFFF"/>
    <a:srgbClr val="FFFFCC"/>
    <a:srgbClr val="4F81BD"/>
    <a:srgbClr val="000000"/>
    <a:srgbClr val="EC5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0666-18C5-4C43-86C7-139B3753B984}" v="14" dt="2022-06-02T09:10:24.650"/>
    <p1510:client id="{E03BF7EA-E6CB-1399-4460-4DB488CAD148}" v="362" dt="2022-06-01T17:16:14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86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Foglio1!$B$2:$B$7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A96C981-3B9E-4714-9D59-57AC34958D5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18EF9A8B-B080-CD47-B546-67D47C6E43D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4607C3E0-1A85-4C2C-92B4-DC4EC05C324F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7BCCF49-F031-4187-96A0-CCEF3FB2A2D7}" type="CELLRANGE">
                      <a:rPr lang="it-IT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E50A1A15-A4D2-8449-ADD5-441A972EC67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EDE59ECA-FCD4-4EE3-8F40-9F89B541E710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Foglio1!$C$2:$C$7</c15:f>
                <c15:dlblRangeCache>
                  <c:ptCount val="6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87800612-56BE-454D-A0E0-C9C5ACB07501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 </a:t>
                    </a:r>
                    <a:fld id="{3390B77C-429C-401C-A22E-B2EC9DB74AAE}" type="XVALUE">
                      <a:rPr lang="it-IT" baseline="0"/>
                      <a:pPr/>
                      <a:t>[VALORE X]</a:t>
                    </a:fld>
                    <a:endParaRPr lang="it-IT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52509323-5926-4F53-9A89-ECAD6CFE6116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 </a:t>
                    </a:r>
                    <a:fld id="{D5949948-9289-4A64-AEE7-963540FC3F1E}" type="XVALUE">
                      <a:rPr lang="it-IT" baseline="0"/>
                      <a:pPr/>
                      <a:t>[VALORE X]</a:t>
                    </a:fld>
                    <a:endParaRPr lang="it-IT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2C86E13D-EBB0-4350-B76A-91291113597F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0EB12D11-D9C8-4C0A-A753-278D3F516CA8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CBE75E0A-E233-406B-9752-8EE407D3B2EC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EF7B4C9-3EA2-4AF9-8332-DA10FEB2B952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428B337-3A25-46FC-9BD3-DC8BCC09B585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366E9BF8-6308-430B-939F-A1508393C09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7DC61EA7-A6D5-4651-AE53-83D8D3992F5C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5C37C0E2-18AF-45AE-B4F8-9A7D459C8089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03AFC120-DB65-4D62-B32D-5132D0B6D4EC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0328266-737E-4DC3-9E17-42A859816DBF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08DA5094-8A66-428D-945B-B0D2F8BC9436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2F288DDB-C3F2-4AD4-B25D-037C421A8DA5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2A5E4223-927E-4AB3-A2D9-80123A136CB5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4398739F-CB13-4C10-B226-BADFBE5F1137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4BAAD273-9C97-453F-B88A-CBCFACB7B078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80C429F3-45AD-4394-9982-C4FF7748754F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928607B3-F814-49A0-B9DA-743F280342C1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5CF97CCA-4296-4AEF-939B-60AB3E5B5870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1.4859374999999999E-2"/>
                  <c:y val="-7.1475143240948378E-4"/>
                </c:manualLayout>
              </c:layout>
              <c:tx>
                <c:rich>
                  <a:bodyPr/>
                  <a:lstStyle/>
                  <a:p>
                    <a:fld id="{6911CDC9-336F-4B0A-AF46-FC42799CB3CE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BC3E7A0-EA3F-4882-9FAF-956A493F895D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6533E574-9F5E-4C22-81BC-E4185F7E4E85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8B93DB4E-BB98-49FD-9148-E8786BA68BB4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F2BD34E4-35D9-412E-80FE-EDD42E85DE73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94DDED81-1650-4E21-8462-F797ECF69432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6F77CF1-8A96-4069-8FC4-47CDBEB2C79C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2AFC2E5-9343-4100-96D7-F94ADBD613FB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8AEA88A9-1A44-41C0-ACAD-01907884D2C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31447025-F434-4545-8E9D-D7858A847B5D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901B2BD-F293-4F89-8AB9-DD3D6DBEBA73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A0094F42-3DFB-48E8-8255-ABFA35A9042F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782871A-8F84-4AE2-B069-51A936409733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8340763D-6409-4B0F-8B79-8E05FBBA38A9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BAAA6A7F-7887-4C91-A45C-77D509D8F0F8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125A112-DB46-4736-A4EF-97E45151BD6C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32C603E0-30BF-43C3-AE24-B8FB3859948C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6DC3A941-5F3E-4B5A-8C6A-177CAA9A6520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1955C435-D495-4A30-B1C1-252003CCC991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F85237F5-CC5B-4C87-9F55-28711EF10277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01D27D67-FECF-4F93-8F73-A29D4C39C7E3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5.0746802920489532E-2"/>
                  <c:y val="-7.1475143240949765E-4"/>
                </c:manualLayout>
              </c:layout>
              <c:tx>
                <c:rich>
                  <a:bodyPr/>
                  <a:lstStyle/>
                  <a:p>
                    <a:fld id="{BE0BB405-94D7-4785-A1E3-46933E2E8DD0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A871A21-6A08-4DE5-B6F0-73BA109A90BB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483CAFC2-5492-4DC1-9C59-EFE74DB7FBC6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239326051058337"/>
                      <c:h val="0.10687684735333325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2E8_8D0C257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A45FF3F-8681-4055-AE76-6AEFFD969D7D}" authorId="{417F008B-83BF-B655-93FA-67820C794BF2}" status="resolved" created="2022-05-26T14:19:59.97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366383482" sldId="744"/>
      <ac:picMk id="9" creationId="{398BB6A0-DAAB-9167-AEA0-F24B4088960A}"/>
    </ac:deMkLst>
    <p188:txBody>
      <a:bodyPr/>
      <a:lstStyle/>
      <a:p>
        <a:r>
          <a:rPr lang="en-GB"/>
          <a:t>AUHAUHAUAUH bellissima!</a:t>
        </a:r>
      </a:p>
    </p188:txBody>
  </p188:cm>
</p188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7CA51-5489-4231-823A-DB1DE323CF99}" type="datetimeFigureOut">
              <a:rPr lang="it-IT" smtClean="0"/>
              <a:t>07/02/2023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F165-8AF5-4485-BF87-10DAAA7D37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0110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gif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39260-D7B5-4CE0-AE0A-9483104EFE9F}" type="datetimeFigureOut">
              <a:rPr lang="it-IT" smtClean="0"/>
              <a:pPr/>
              <a:t>07/02/2023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DEC7B-02CB-41F0-A7EE-51BF204A874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1446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840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7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578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892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1211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611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31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6688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72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52045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2092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980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1608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4143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52318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331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3795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712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9476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5932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6444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0966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83671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07323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4513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58802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062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5682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14021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2105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3450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9842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982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22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0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8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652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43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6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3F2AE527-54E1-4B63-8944-A2AE683904F2}"/>
              </a:ext>
            </a:extLst>
          </p:cNvPr>
          <p:cNvSpPr/>
          <p:nvPr userDrawn="1"/>
        </p:nvSpPr>
        <p:spPr>
          <a:xfrm>
            <a:off x="1" y="94"/>
            <a:ext cx="10884130" cy="501155"/>
          </a:xfrm>
          <a:prstGeom prst="rect">
            <a:avLst/>
          </a:prstGeom>
          <a:solidFill>
            <a:srgbClr val="F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27380A9-779E-4EF4-9A9D-F8A7B5A10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61"/>
          <a:stretch/>
        </p:blipFill>
        <p:spPr>
          <a:xfrm>
            <a:off x="-98851" y="5465806"/>
            <a:ext cx="12356756" cy="14333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D6B647D-9932-4398-A1BC-E9B524997D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62" y="0"/>
            <a:ext cx="1335949" cy="5448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datamasters-pokemon-datase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bcsds/pokemo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8_8D0C257A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0724838-1717-4C9F-935C-35A35B657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1" y="1529588"/>
            <a:ext cx="12232374" cy="5369786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4749338" y="170033"/>
            <a:ext cx="7442662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Gotta Check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Them</a:t>
            </a:r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All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8DA6021-2694-4B0E-B265-002E7E19F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87" y="190311"/>
            <a:ext cx="2495550" cy="93314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0EE6838-DEF9-4FE1-8CC0-B46EAABBF3D2}"/>
              </a:ext>
            </a:extLst>
          </p:cNvPr>
          <p:cNvSpPr/>
          <p:nvPr/>
        </p:nvSpPr>
        <p:spPr>
          <a:xfrm>
            <a:off x="82067" y="1123451"/>
            <a:ext cx="744266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it-IT" sz="2800" b="1">
              <a:latin typeface="Roboto Mono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Prima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cominciare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dobbiamo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scaricare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servono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+mn-lt"/>
                <a:cs typeface="+mn-lt"/>
              </a:rPr>
              <a:t>Connettetevi</a:t>
            </a:r>
            <a:r>
              <a:rPr lang="en-US" sz="2000" dirty="0">
                <a:latin typeface="Roboto Light"/>
                <a:ea typeface="+mn-lt"/>
                <a:cs typeface="+mn-lt"/>
              </a:rPr>
              <a:t> a </a:t>
            </a:r>
            <a:r>
              <a:rPr lang="en-US" sz="2000" b="1" dirty="0">
                <a:latin typeface="Roboto Light"/>
                <a:ea typeface="+mn-lt"/>
                <a:cs typeface="+mn-lt"/>
                <a:hlinkClick r:id="rId3"/>
              </a:rPr>
              <a:t>https://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3"/>
              </a:rPr>
              <a:t>bit.ly</a:t>
            </a:r>
            <a:r>
              <a:rPr lang="en-US" sz="2000" b="1" dirty="0">
                <a:latin typeface="Roboto Light"/>
                <a:ea typeface="+mn-lt"/>
                <a:cs typeface="+mn-lt"/>
                <a:hlinkClick r:id="rId3"/>
              </a:rPr>
              <a:t>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3"/>
              </a:rPr>
              <a:t>datamasters</a:t>
            </a:r>
            <a:r>
              <a:rPr lang="en-US" sz="2000" b="1" dirty="0">
                <a:latin typeface="Roboto Light"/>
                <a:ea typeface="+mn-lt"/>
                <a:cs typeface="+mn-lt"/>
                <a:hlinkClick r:id="rId3"/>
              </a:rPr>
              <a:t>-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3"/>
              </a:rPr>
              <a:t>pokemon</a:t>
            </a:r>
            <a:r>
              <a:rPr lang="en-US" sz="2000" b="1" dirty="0">
                <a:latin typeface="Roboto Light"/>
                <a:ea typeface="+mn-lt"/>
                <a:cs typeface="+mn-lt"/>
                <a:hlinkClick r:id="rId3"/>
              </a:rPr>
              <a:t>-dataset</a:t>
            </a:r>
            <a:endParaRPr lang="en-US" sz="2000" b="1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9A18C5-EEAF-06D0-144B-FA1BD686F1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4" y="2170227"/>
            <a:ext cx="3733510" cy="338018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88C393B-30E8-168A-6FDC-28BF3BEF55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480" y="2061031"/>
            <a:ext cx="5013263" cy="375142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34E7E9-8753-024B-0D13-66155FCD65B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2062572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+mn-lt"/>
                <a:cs typeface="Calibri"/>
              </a:rPr>
              <a:t>Con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questo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codice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si</a:t>
            </a:r>
            <a:r>
              <a:rPr lang="en-US" sz="2000" dirty="0">
                <a:latin typeface="Roboto Light"/>
                <a:ea typeface="+mn-lt"/>
                <a:cs typeface="Calibri"/>
              </a:rPr>
              <a:t> college il notebook a Google Drive</a:t>
            </a:r>
            <a:endParaRPr lang="en-US" sz="2000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01D9502-E2B5-98C3-24E2-0B874CA9B4F9}"/>
              </a:ext>
            </a:extLst>
          </p:cNvPr>
          <p:cNvSpPr txBox="1"/>
          <p:nvPr/>
        </p:nvSpPr>
        <p:spPr>
          <a:xfrm>
            <a:off x="1609049" y="1568768"/>
            <a:ext cx="88820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</a:t>
            </a:r>
            <a:endParaRPr lang="it-IT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google.colab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drive 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drive.mount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/drive’</a:t>
            </a:r>
            <a:r>
              <a:rPr lang="it-IT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os.chdir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/drive/My Drive/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beginners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BE1DE28-B031-CA43-E3CD-89820DF4959A}"/>
              </a:ext>
            </a:extLst>
          </p:cNvPr>
          <p:cNvSpPr/>
          <p:nvPr/>
        </p:nvSpPr>
        <p:spPr>
          <a:xfrm>
            <a:off x="0" y="2769097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+mn-lt"/>
                <a:cs typeface="+mn-lt"/>
              </a:rPr>
              <a:t>Quando</a:t>
            </a:r>
            <a:r>
              <a:rPr lang="en-US" sz="2000">
                <a:latin typeface="Roboto Light"/>
                <a:ea typeface="+mn-lt"/>
                <a:cs typeface="+mn-lt"/>
              </a:rPr>
              <a:t> vi </a:t>
            </a:r>
            <a:r>
              <a:rPr lang="en-US" sz="2000" err="1">
                <a:latin typeface="Roboto Light"/>
                <a:ea typeface="+mn-lt"/>
                <a:cs typeface="+mn-lt"/>
              </a:rPr>
              <a:t>viene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chiesto</a:t>
            </a:r>
            <a:r>
              <a:rPr lang="en-US" sz="2000">
                <a:latin typeface="Roboto Light"/>
                <a:ea typeface="+mn-lt"/>
                <a:cs typeface="+mn-lt"/>
              </a:rPr>
              <a:t>, </a:t>
            </a:r>
            <a:r>
              <a:rPr lang="en-US" sz="2000" err="1">
                <a:latin typeface="Roboto Light"/>
                <a:ea typeface="+mn-lt"/>
                <a:cs typeface="+mn-lt"/>
              </a:rPr>
              <a:t>autorizzate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Colab</a:t>
            </a:r>
            <a:r>
              <a:rPr lang="en-US" sz="2000">
                <a:latin typeface="Roboto Light"/>
                <a:ea typeface="+mn-lt"/>
                <a:cs typeface="+mn-lt"/>
              </a:rPr>
              <a:t> ad </a:t>
            </a:r>
            <a:r>
              <a:rPr lang="en-US" sz="2000" err="1">
                <a:latin typeface="Roboto Light"/>
                <a:ea typeface="+mn-lt"/>
                <a:cs typeface="+mn-lt"/>
              </a:rPr>
              <a:t>accedere</a:t>
            </a:r>
            <a:r>
              <a:rPr lang="en-US" sz="2000">
                <a:latin typeface="Roboto Light"/>
                <a:ea typeface="+mn-lt"/>
                <a:cs typeface="+mn-lt"/>
              </a:rPr>
              <a:t> ai </a:t>
            </a:r>
            <a:r>
              <a:rPr lang="en-US" sz="2000" err="1">
                <a:latin typeface="Roboto Light"/>
                <a:ea typeface="+mn-lt"/>
                <a:cs typeface="+mn-lt"/>
              </a:rPr>
              <a:t>vostri</a:t>
            </a:r>
            <a:r>
              <a:rPr lang="en-US" sz="2000">
                <a:latin typeface="Roboto Light"/>
                <a:ea typeface="+mn-lt"/>
                <a:cs typeface="+mn-lt"/>
              </a:rPr>
              <a:t> file di Google Drive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FC4F27BF-AEC5-8709-1EB9-97E2130EC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1" y="3429000"/>
            <a:ext cx="4892040" cy="2827788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62DCF1-F502-56CA-8391-B16441CFB3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656" y="3697616"/>
            <a:ext cx="4478782" cy="229055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728B0D1-E981-B264-E56A-3C2FEC24082E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4289857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err="1">
                <a:latin typeface="Roboto Light"/>
                <a:ea typeface="Roboto Light"/>
                <a:cs typeface="+mn-lt"/>
              </a:rPr>
              <a:t>Let's</a:t>
            </a:r>
            <a:r>
              <a:rPr lang="it-IT" sz="2000">
                <a:latin typeface="Roboto Light"/>
                <a:ea typeface="Roboto Light"/>
                <a:cs typeface="+mn-lt"/>
              </a:rPr>
              <a:t> code!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+mn-lt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r>
              <a:rPr lang="it-IT" sz="2000" b="1">
                <a:latin typeface="Roboto Light"/>
                <a:ea typeface="Roboto Light"/>
                <a:cs typeface="+mn-lt"/>
              </a:rPr>
              <a:t> 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 1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C20A6A-928A-DCD4-3533-F099BAAB53A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522416867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54996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qui che dobbiamo decidere che funzione di somiglianza vogliamo usare:</a:t>
            </a:r>
          </a:p>
          <a:p>
            <a:pPr marL="800100" lvl="1" indent="-342900">
              <a:buFont typeface="Arial"/>
              <a:buChar char="•"/>
            </a:pPr>
            <a:r>
              <a:rPr lang="it-IT">
                <a:latin typeface="Roboto Light"/>
                <a:ea typeface="Roboto Light"/>
                <a:cs typeface="Calibri"/>
              </a:rPr>
              <a:t>Cosa possiamo usare per confrontare due serie di numeri?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i="1">
                <a:latin typeface="Roboto Light"/>
                <a:ea typeface="Roboto Light"/>
                <a:cs typeface="Calibri"/>
              </a:rPr>
              <a:t>Un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 con determinati valori (quelli dati in input dall'utente) somiglia ai seguenti K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: X, Y,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Z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Dove recuperiamo i dati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già esistenti?</a:t>
            </a:r>
            <a:endParaRPr lang="it-IT"/>
          </a:p>
          <a:p>
            <a:pPr marL="800100" lvl="1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Soluzione: </a:t>
            </a:r>
            <a:r>
              <a:rPr lang="it-IT" sz="2000">
                <a:latin typeface="Roboto Light"/>
                <a:ea typeface="Roboto Light"/>
                <a:cs typeface="Calibri"/>
                <a:hlinkClick r:id="rId3"/>
              </a:rPr>
              <a:t>il dataset dei 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 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File CSV (Comma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Separated</a:t>
            </a:r>
            <a:r>
              <a:rPr lang="it-IT" sz="2000">
                <a:latin typeface="Roboto Light"/>
                <a:ea typeface="Roboto Light"/>
                <a:cs typeface="Calibri"/>
              </a:rPr>
              <a:t>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Values</a:t>
            </a:r>
            <a:r>
              <a:rPr lang="it-IT" sz="2000">
                <a:latin typeface="Roboto Light"/>
                <a:ea typeface="Roboto Light"/>
                <a:cs typeface="Calibri"/>
              </a:rPr>
              <a:t>) contenente tutti i dati di tutti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di tutte le generazioni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Problema: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come farlo leggere al nostro algoritmo?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81934-62DC-433D-3448-9FC32161E04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30844875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83722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file CSV può essere letto come una serie di Pokemon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può essere letto come una serie di attributi o caratteristiche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Numero nel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Pokedex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secondario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Somma degli attributi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HP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Speed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N. Generazione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Leggendario (Sì/No)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A25231-5C3C-71DC-CAE1-D08EFFDED74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90F37FBE-16BC-BCD6-7E0F-C0A2E0560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085" y="2754959"/>
            <a:ext cx="8172865" cy="18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46079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Dopo aver dato uno sguardo a come è organizzato il dataset possiamo farci un'idea migliore su: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Cosa fa l'algoritmo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dell'algoritmo: i nomi dei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(ovvero K stringhe)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Internamente l'algoritmo deve lavorare coi dati presenti nel dataset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3F041C-1DC2-7A4D-0966-F4884F821A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53298274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b="1">
                <a:solidFill>
                  <a:srgbClr val="000000"/>
                </a:solidFill>
                <a:latin typeface="Roboto Light"/>
                <a:ea typeface="+mn-lt"/>
                <a:cs typeface="+mn-lt"/>
              </a:rPr>
              <a:t>Leggere </a:t>
            </a:r>
            <a:r>
              <a:rPr lang="it-IT" sz="2000" b="1">
                <a:latin typeface="Roboto Light"/>
                <a:ea typeface="+mn-lt"/>
                <a:cs typeface="+mn-lt"/>
              </a:rPr>
              <a:t>dal dataset i dati relativi a tutti i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endParaRPr lang="it-IT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8AD30A6-4975-C0E0-81C2-0EC89C9871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9197007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Leggere dal dataset i dati relativi a tutti i 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F3612C-EEFC-D6EB-D0F7-11575B386E5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0888958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Quale funzione per stabilire il grado di similarità?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Ipotesi semplificatrice: prendiamo 1 sola caratteristica (es. punti vita)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6457809"/>
              </p:ext>
            </p:extLst>
          </p:nvPr>
        </p:nvGraphicFramePr>
        <p:xfrm>
          <a:off x="171450" y="2276654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03752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928019" cy="163121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Date il Benvenuto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fittizio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cui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come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di input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chiave</a:t>
            </a:r>
            <a:r>
              <a:rPr lang="en-US" sz="2000">
                <a:latin typeface="Roboto Light"/>
                <a:ea typeface="Roboto Light"/>
                <a:cs typeface="Calibri"/>
              </a:rPr>
              <a:t> di ricercar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data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punti</a:t>
            </a:r>
            <a:r>
              <a:rPr lang="en-US" sz="2000">
                <a:latin typeface="Roboto Light"/>
                <a:ea typeface="Roboto Light"/>
                <a:cs typeface="Calibri"/>
              </a:rPr>
              <a:t> vita,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attacco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difesa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etc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Pepposaur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Il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troverà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>
                <a:latin typeface="Roboto Light"/>
                <a:ea typeface="Roboto Light"/>
                <a:cs typeface="Calibri"/>
              </a:rPr>
              <a:t>K Pokémon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>
                <a:latin typeface="Roboto Light"/>
                <a:ea typeface="Roboto Light"/>
                <a:cs typeface="Calibri"/>
              </a:rPr>
              <a:t>(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cioè</a:t>
            </a:r>
            <a:r>
              <a:rPr lang="en-US" sz="2000">
                <a:latin typeface="Roboto Light"/>
                <a:ea typeface="Roboto Light"/>
                <a:cs typeface="Calibri"/>
              </a:rPr>
              <a:t> ai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suoi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Task 2</a:t>
            </a:r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DDA7041-ED4A-7B21-817A-ADADC983B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7760" y="3019599"/>
            <a:ext cx="4044381" cy="31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83482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41960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Svilupperemo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innovativo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latin typeface="Roboto Light"/>
                <a:ea typeface="Roboto Light"/>
                <a:cs typeface="Calibri"/>
              </a:rPr>
              <a:t>“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” 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significa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I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i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ricerca</a:t>
            </a:r>
            <a:endParaRPr lang="en-US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poi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costituirà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’input</a:t>
            </a:r>
            <a:r>
              <a:rPr lang="en-US" sz="2000">
                <a:latin typeface="Roboto Light"/>
                <a:ea typeface="Roboto Light"/>
                <a:cs typeface="Calibri"/>
              </a:rPr>
              <a:t> del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rappresentata</a:t>
            </a:r>
            <a:r>
              <a:rPr lang="en-US" sz="2000">
                <a:latin typeface="Roboto Light"/>
                <a:ea typeface="Roboto Light"/>
                <a:cs typeface="Calibri"/>
              </a:rPr>
              <a:t> da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serie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caratteristiche</a:t>
            </a:r>
            <a:r>
              <a:rPr lang="en-US" sz="2000">
                <a:latin typeface="Roboto Light"/>
                <a:ea typeface="Roboto Light"/>
                <a:cs typeface="Calibri"/>
              </a:rPr>
              <a:t> (numeri)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denotano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What we will do</a:t>
            </a: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0B3EA22-70DA-92E0-0D02-45ABE722D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530"/>
            <a:ext cx="4975157" cy="371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27124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Supponiamo che l’utente inserisca il numero 67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 ha un valore di HP di 67):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9711560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C37D5DBA-97AB-5599-0C10-B0330DEB3CB4}"/>
              </a:ext>
            </a:extLst>
          </p:cNvPr>
          <p:cNvSpPr/>
          <p:nvPr/>
        </p:nvSpPr>
        <p:spPr>
          <a:xfrm>
            <a:off x="-1" y="2865462"/>
            <a:ext cx="11289587" cy="224676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1: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vicino è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2: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3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,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Charizard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…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D21CE6A-3927-A5C0-A7FE-A672891757B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610363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Possiamo formalizzare questi risultati?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9947588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CCC9314-12F9-C96C-B97B-82849D3FCEDD}"/>
              </a:ext>
            </a:extLst>
          </p:cNvPr>
          <p:cNvCxnSpPr>
            <a:cxnSpLocks/>
          </p:cNvCxnSpPr>
          <p:nvPr/>
        </p:nvCxnSpPr>
        <p:spPr>
          <a:xfrm>
            <a:off x="5705475" y="2628900"/>
            <a:ext cx="130492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1A23D79-9C46-9ABA-D46D-02581F2A55D7}"/>
              </a:ext>
            </a:extLst>
          </p:cNvPr>
          <p:cNvCxnSpPr>
            <a:cxnSpLocks/>
          </p:cNvCxnSpPr>
          <p:nvPr/>
        </p:nvCxnSpPr>
        <p:spPr>
          <a:xfrm>
            <a:off x="5343525" y="2990850"/>
            <a:ext cx="16668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EFAD6C22-E9B5-A9D5-93F3-554EBF5AD94D}"/>
              </a:ext>
            </a:extLst>
          </p:cNvPr>
          <p:cNvCxnSpPr>
            <a:cxnSpLocks/>
          </p:cNvCxnSpPr>
          <p:nvPr/>
        </p:nvCxnSpPr>
        <p:spPr>
          <a:xfrm>
            <a:off x="6934200" y="3343275"/>
            <a:ext cx="19812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B2564B6-FEF4-A199-344F-8CF49B919948}"/>
              </a:ext>
            </a:extLst>
          </p:cNvPr>
          <p:cNvSpPr txBox="1"/>
          <p:nvPr/>
        </p:nvSpPr>
        <p:spPr>
          <a:xfrm>
            <a:off x="5772149" y="2628900"/>
            <a:ext cx="1171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60| = 7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C42E7DD-4A56-AF50-BBDF-8977374390DF}"/>
              </a:ext>
            </a:extLst>
          </p:cNvPr>
          <p:cNvSpPr txBox="1"/>
          <p:nvPr/>
        </p:nvSpPr>
        <p:spPr>
          <a:xfrm>
            <a:off x="5581649" y="2990850"/>
            <a:ext cx="11906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58| = 9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4621CDE-640A-9DDD-D108-9F1D49A8E12A}"/>
              </a:ext>
            </a:extLst>
          </p:cNvPr>
          <p:cNvSpPr txBox="1"/>
          <p:nvPr/>
        </p:nvSpPr>
        <p:spPr>
          <a:xfrm>
            <a:off x="7329487" y="3383920"/>
            <a:ext cx="1190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78| = 11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7B496D77-6D1E-0F89-AB4E-B3150A039B56}"/>
              </a:ext>
            </a:extLst>
          </p:cNvPr>
          <p:cNvSpPr/>
          <p:nvPr/>
        </p:nvSpPr>
        <p:spPr>
          <a:xfrm>
            <a:off x="0" y="3966834"/>
            <a:ext cx="11289587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Ci serve una misura della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distanza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ognuno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calcoliamo il valore assoluto della differenza fra il valore HP inserito dall’utente e il valore HP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in esame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 equivalente del valore assoluto la radice quadrata del quadrato della differenza fra i due punteggi HP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 distanze più vicine sono i K valori più bassi di questa differenza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5BCA14-3B7C-91B6-EC30-DE987A7F62B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04669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16" grpId="0"/>
      <p:bldP spid="17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20" name="Immagine 1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F10EB726-48D0-5788-24BC-46ED576DF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453" y="1343025"/>
            <a:ext cx="8509593" cy="470151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03E9DA-690D-36C4-5681-07AF2320002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089784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224975"/>
              </p:ext>
            </p:extLst>
          </p:nvPr>
        </p:nvGraphicFramePr>
        <p:xfrm>
          <a:off x="360362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2981325" cy="255454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Aggiungiamo un asse: punti attacco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Anche in questo caso dobbiamo calcolare una distanza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distanza in questo caso è calcolata su un piano cartesiano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3ABD6E-F4E0-8665-B5A8-97C6A54A6C3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891817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4429125" cy="132343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euclidea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Sfruttiamo il teorema di Pitagora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La distanza equivale all’ipotenusa del triangolo rettangolo in figura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B6F045D-C8B3-F761-4CEE-40ECFCF9F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904" y="1128079"/>
            <a:ext cx="6198806" cy="4562475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4B4AC07-9CB9-2363-8776-84A4D4E11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899" y="3793470"/>
            <a:ext cx="3955543" cy="5232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9A8C98-5528-9328-A584-236A99F42F2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7824959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81352475-A5C8-CD14-B3B2-0E92E8CBF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3" y="1379267"/>
            <a:ext cx="8629650" cy="476784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80A88-5602-8669-D05F-B8ECF4254A9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5986803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0848975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Aggiungere altri campi al nostro grafico significa semplicemente modificare la formula della distanza euclidea adattandola al numero di assi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2B1F06A-39D1-ABD1-36F8-F19A41456B30}"/>
              </a:ext>
            </a:extLst>
          </p:cNvPr>
          <p:cNvSpPr/>
          <p:nvPr/>
        </p:nvSpPr>
        <p:spPr>
          <a:xfrm>
            <a:off x="-1" y="1836123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3 Dimensioni (HP, attacco, difesa):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4DF2E67F-A1AE-9FD6-ABD2-396EBA4A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98438" y="2318922"/>
            <a:ext cx="6595124" cy="641549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FC707004-D6CF-E3F7-02C0-84A30245127D}"/>
              </a:ext>
            </a:extLst>
          </p:cNvPr>
          <p:cNvSpPr/>
          <p:nvPr/>
        </p:nvSpPr>
        <p:spPr>
          <a:xfrm>
            <a:off x="-76201" y="3043160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4 Dimensioni (HP, attacco, difesa, attacco speciale):</a:t>
            </a:r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983543A5-E5B2-C54A-0511-2DA57212F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79574" y="3572595"/>
            <a:ext cx="9542303" cy="707886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D2F4A81-34CF-6030-4E63-E06C70EF71BC}"/>
              </a:ext>
            </a:extLst>
          </p:cNvPr>
          <p:cNvSpPr/>
          <p:nvPr/>
        </p:nvSpPr>
        <p:spPr>
          <a:xfrm>
            <a:off x="0" y="4332886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n</a:t>
            </a:r>
            <a:r>
              <a:rPr lang="it-IT" sz="2000">
                <a:latin typeface="Roboto Light"/>
                <a:ea typeface="Roboto Light"/>
                <a:cs typeface="Calibri"/>
              </a:rPr>
              <a:t> Dimensioni: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33423064-E0EC-7B16-18CD-B15599E463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3395" y="4779632"/>
            <a:ext cx="3493375" cy="108506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BD981D9-26B2-E358-04CE-D451A40BCB9E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0262926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736A8B-170B-C19A-6ACC-79B19F1FBAB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886946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695AE99-CA95-E7D1-A2D1-AB4A1BD5A78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4044945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Cambio</a:t>
            </a:r>
            <a:r>
              <a:rPr lang="it-IT" sz="2000">
                <a:latin typeface="Roboto Light"/>
                <a:ea typeface="Calibri"/>
                <a:cs typeface="Calibri"/>
              </a:rPr>
              <a:t> scala -&gt; Normalizzazione</a:t>
            </a:r>
            <a:endParaRPr lang="it-IT">
              <a:latin typeface="Calibri"/>
              <a:ea typeface="Calibri"/>
              <a:cs typeface="Calibri"/>
            </a:endParaRPr>
          </a:p>
        </p:txBody>
      </p:sp>
      <p:pic>
        <p:nvPicPr>
          <p:cNvPr id="8" name="Elemento grafico 8">
            <a:extLst>
              <a:ext uri="{FF2B5EF4-FFF2-40B4-BE49-F238E27FC236}">
                <a16:creationId xmlns:a16="http://schemas.microsoft.com/office/drawing/2014/main" id="{CC5CBC2D-8CA5-12BD-0088-0DD0EFCA0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7" y="2033567"/>
            <a:ext cx="5810130" cy="3458207"/>
          </a:xfrm>
          <a:prstGeom prst="rect">
            <a:avLst/>
          </a:prstGeom>
        </p:spPr>
      </p:pic>
      <p:pic>
        <p:nvPicPr>
          <p:cNvPr id="9" name="Elemento grafico 9">
            <a:extLst>
              <a:ext uri="{FF2B5EF4-FFF2-40B4-BE49-F238E27FC236}">
                <a16:creationId xmlns:a16="http://schemas.microsoft.com/office/drawing/2014/main" id="{51D19A12-7DC6-0317-99B1-2AC61C069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11754" y="2033567"/>
            <a:ext cx="5810130" cy="345820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3FCFF27-0623-510B-F27F-829344DE390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43435941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>
                <a:latin typeface="Roboto Light"/>
                <a:ea typeface="Roboto Light"/>
                <a:cs typeface="Calibri"/>
              </a:rPr>
              <a:t>LA</a:t>
            </a:r>
            <a:r>
              <a:rPr lang="it-IT" sz="2000">
                <a:latin typeface="Roboto Light"/>
                <a:ea typeface="Roboto Light"/>
                <a:cs typeface="Calibri"/>
              </a:rPr>
              <a:t> domanda è: "Okay, come lo facciamo?"</a:t>
            </a:r>
            <a:endParaRPr lang="it-IT" sz="2000" b="1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Cosa faremo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FE826A-9FDF-020A-CBCD-B663BC09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449"/>
            <a:ext cx="4975157" cy="371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53333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 sz="2800">
              <a:ea typeface="+mn-lt"/>
              <a:cs typeface="+mn-lt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Dalla scala originaria portiamo tutto in scala 0 – 1 </a:t>
            </a:r>
            <a:endParaRPr lang="it-IT"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Calibri"/>
                <a:cs typeface="Calibri"/>
              </a:rPr>
              <a:t>Per ogni colonna:</a:t>
            </a: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1384F4A-97EB-3575-740B-DA362B116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" y="2010443"/>
            <a:ext cx="4366591" cy="13509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16F46F1-DBF9-E555-211D-FC21628E67D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1640976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Normalizzare i dati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B67BC2-E3C8-4A63-9F8F-A71B17F84D3C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207062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34936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Trovare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arrivato il momento di mettere insieme i pezzi: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gli input dell'utente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caricati in una struttura dati pronta ad essere usata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Troviamo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ai valori inseriti dall'utente!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3038C9-10F2-E039-7FAC-D0F753D2C1F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55046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604268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 altro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) e lo aggiungiamo al dataset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Normalizziamo tutti i dati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dal dataset la riga corrispondente 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(elemento del dataset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  <a:endParaRPr lang="it-IT">
              <a:latin typeface="Calibri"/>
              <a:ea typeface="Calibri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Calcoliamo la distanza fra </a:t>
            </a:r>
            <a:r>
              <a:rPr lang="it-IT" err="1">
                <a:latin typeface="Roboto Light"/>
                <a:ea typeface="Roboto Light"/>
              </a:rPr>
              <a:t>Pepposaur</a:t>
            </a:r>
            <a:r>
              <a:rPr lang="it-IT">
                <a:latin typeface="Roboto Light"/>
                <a:ea typeface="Roboto Light"/>
              </a:rPr>
              <a:t> e</a:t>
            </a:r>
            <a:r>
              <a:rPr lang="it-IT" sz="2000">
                <a:latin typeface="Roboto Light"/>
                <a:ea typeface="Roboto Light"/>
                <a:cs typeface="Calibri"/>
              </a:rPr>
              <a:t>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n-esimo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ad una lista inizialmente vuota una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tupla</a:t>
            </a:r>
            <a:r>
              <a:rPr lang="it-IT" sz="2000">
                <a:latin typeface="Roboto Light"/>
                <a:ea typeface="Roboto Light"/>
                <a:cs typeface="Calibri"/>
              </a:rPr>
              <a:t> o una lista contenente: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L'indice N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con cui stiamo misurando la distanza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valore della distanza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terminato di calcolare le distanze fra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e tutti gli altri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Ordiniamo la struttura dati contenente le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tuple</a:t>
            </a:r>
            <a:r>
              <a:rPr lang="it-IT" sz="2000">
                <a:latin typeface="Roboto Light"/>
                <a:ea typeface="Roboto Light"/>
                <a:cs typeface="Calibri"/>
              </a:rPr>
              <a:t> delle distanze in base al valore della distanza in ordine crescente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i primi K valori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843B3-3F9E-207A-BC33-D1E247064278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7142994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8433882"/>
              </p:ext>
            </p:extLst>
          </p:nvPr>
        </p:nvGraphicFramePr>
        <p:xfrm>
          <a:off x="6372382" y="1543193"/>
          <a:ext cx="5662150" cy="3771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5877871" cy="501675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Riprendiamo questo grafico (limitiamoci a 2 colonne)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una lista inizialmente vuota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fittizio -&gt; Utente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54, 55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Attraversiamo tutto il dataset e calcoliamo la distanza: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0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Bulbasaur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10.81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(0, 10.81)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1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9.22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(1, 9.22)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Etc...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AEEEC61-A71F-5F52-5577-EEE145A43F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62618827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5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20B4218-C14E-5230-430D-0D03E1842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95" y="2093526"/>
            <a:ext cx="9858631" cy="26709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4EAAD7-85A2-57DB-1AC2-A2038FBCA3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1054361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3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7761CF8-F1B0-93C5-37B1-6D1A566CB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373" y="2315220"/>
            <a:ext cx="9390105" cy="363828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989AE7-7759-0102-6591-503E946BA2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665071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B97554B-9898-A222-6164-D9B2829B056D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0096883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E66DF29-3183-AE74-892A-8167369B4EA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51495837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</a:t>
            </a:r>
            <a:r>
              <a:rPr lang="it-IT" sz="2000">
                <a:latin typeface="Roboto Light"/>
                <a:ea typeface="Roboto Light"/>
                <a:cs typeface="+mn-lt"/>
              </a:rPr>
              <a:t> l'output dell'algoritmo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ottenute le K righe del dataset: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Costruiamo una stringa che consenta di visualizzare un messaggio contenente (ad esempio):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 del Pokemon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Valori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Generazione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3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E0F8A8-E93D-7D74-939F-7EC328EAE4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56136985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9047" y="1297767"/>
            <a:ext cx="11550769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è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trova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un modo per dire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quali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inserita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 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C’è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sacco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questa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frase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Cerchiamo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essere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precisi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software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lavora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input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fa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calcoli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restituisce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output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intendiamo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per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”?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Che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tipo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input al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parte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un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algoritmo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è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sequenza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capaci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Roboto Mono"/>
              </a:rPr>
              <a:t>Problema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82485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0A6255-377D-911F-C71D-3969655907D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71659249"/>
      </p:ext>
    </p:extLst>
  </p:cSld>
  <p:clrMapOvr>
    <a:masterClrMapping/>
  </p:clrMapOvr>
  <p:transition spd="slow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5EEE95C-7938-2FBE-1051-80981718205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4106380"/>
      </p:ext>
    </p:extLst>
  </p:cSld>
  <p:clrMapOvr>
    <a:masterClrMapping/>
  </p:clrMapOvr>
  <p:transition spd="slow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4000" b="1" err="1">
                <a:latin typeface="Roboto Light"/>
                <a:ea typeface="+mn-lt"/>
                <a:cs typeface="+mn-lt"/>
              </a:rPr>
              <a:t>Any</a:t>
            </a:r>
            <a:r>
              <a:rPr lang="it-IT" sz="4000" b="1">
                <a:latin typeface="Roboto Light"/>
                <a:ea typeface="+mn-lt"/>
                <a:cs typeface="+mn-lt"/>
              </a:rPr>
              <a:t> </a:t>
            </a:r>
            <a:r>
              <a:rPr lang="it-IT" sz="4000" b="1" err="1">
                <a:latin typeface="Roboto Light"/>
                <a:ea typeface="+mn-lt"/>
                <a:cs typeface="+mn-lt"/>
              </a:rPr>
              <a:t>Questions</a:t>
            </a:r>
            <a:r>
              <a:rPr lang="it-IT" sz="4000" b="1">
                <a:latin typeface="Roboto Light"/>
                <a:ea typeface="+mn-lt"/>
                <a:cs typeface="+mn-lt"/>
              </a:rPr>
              <a:t>?</a:t>
            </a:r>
            <a:endParaRPr lang="it-IT" sz="4000" b="1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That's</a:t>
            </a:r>
            <a:r>
              <a:rPr lang="it-IT" sz="2800">
                <a:latin typeface="Roboto Mono"/>
              </a:rPr>
              <a:t> </a:t>
            </a:r>
            <a:r>
              <a:rPr lang="it-IT" sz="2800" err="1">
                <a:latin typeface="Roboto Mono"/>
              </a:rPr>
              <a:t>it!</a:t>
            </a:r>
          </a:p>
        </p:txBody>
      </p:sp>
      <p:pic>
        <p:nvPicPr>
          <p:cNvPr id="3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29DA77-6465-6859-CE1E-4885EC138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197" y="1138820"/>
            <a:ext cx="5235145" cy="369479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0932C3-07EC-3DD0-1404-6806FC9C74F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2644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113404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Dal </a:t>
            </a:r>
            <a:r>
              <a:rPr lang="en-US" sz="2800" err="1">
                <a:latin typeface="Roboto Mono"/>
              </a:rPr>
              <a:t>problema</a:t>
            </a:r>
            <a:r>
              <a:rPr lang="en-US" sz="2800">
                <a:latin typeface="Roboto Mono"/>
              </a:rPr>
              <a:t> al </a:t>
            </a:r>
            <a:r>
              <a:rPr lang="en-US" sz="2800" err="1">
                <a:latin typeface="Roboto Mono"/>
              </a:rPr>
              <a:t>codice</a:t>
            </a:r>
            <a:r>
              <a:rPr lang="en-US" sz="2800">
                <a:latin typeface="Roboto Mono"/>
              </a:rPr>
              <a:t> </a:t>
            </a:r>
            <a:r>
              <a:rPr lang="en-US" sz="2800" err="1">
                <a:latin typeface="Roboto Mono"/>
              </a:rPr>
              <a:t>passando</a:t>
            </a:r>
            <a:r>
              <a:rPr lang="en-US" sz="2800">
                <a:latin typeface="Roboto Mono"/>
              </a:rPr>
              <a:t> per </a:t>
            </a:r>
            <a:r>
              <a:rPr lang="en-US" sz="2800" err="1">
                <a:latin typeface="Roboto Mono"/>
              </a:rPr>
              <a:t>l’algoritmo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336DDCDA-991F-3CAA-EA1B-A27A428DA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6" y="1568273"/>
            <a:ext cx="7025148" cy="45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6737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4131" y="1297767"/>
            <a:ext cx="8910808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Dati di input (numeri interi inseriti dall'utente):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Punti vita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Velocità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 speciale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 speciale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stringa di ricerca è una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serie di numeri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Basandosi su questi numeri, il programma troverà l’output: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lista di K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pokemon</a:t>
            </a:r>
            <a:endParaRPr lang="it-IT" dirty="0">
              <a:latin typeface="Calibri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 è un parametro dell'algoritmo</a:t>
            </a:r>
            <a:endParaRPr lang="it-IT" dirty="0"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26772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39581E5-09A9-3FD2-F186-97C2B8524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03" y="1117433"/>
            <a:ext cx="8303740" cy="461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2670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34990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Suddividiamo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complesso</a:t>
            </a:r>
            <a:r>
              <a:rPr lang="en-US" sz="2000">
                <a:latin typeface="Roboto Light"/>
                <a:ea typeface="Roboto Light"/>
                <a:cs typeface="Calibri"/>
              </a:rPr>
              <a:t> (macro problem) in tanti problem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>
                <a:latin typeface="Roboto Light"/>
                <a:ea typeface="Roboto Light"/>
                <a:cs typeface="Calibri"/>
              </a:rPr>
              <a:t>(tasks)</a:t>
            </a:r>
            <a:endParaRPr lang="en-US" sz="2000"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Macro-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: 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partire</a:t>
            </a:r>
            <a:r>
              <a:rPr lang="en-US" sz="2000">
                <a:latin typeface="Roboto Light"/>
                <a:ea typeface="Roboto Light"/>
                <a:cs typeface="Calibri"/>
              </a:rPr>
              <a:t> da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insieme</a:t>
            </a:r>
            <a:r>
              <a:rPr lang="en-US" sz="2000">
                <a:latin typeface="Roboto Light"/>
                <a:ea typeface="Roboto Light"/>
                <a:cs typeface="Calibri"/>
              </a:rPr>
              <a:t> di numeri,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estrai</a:t>
            </a:r>
            <a:r>
              <a:rPr lang="en-US" sz="2000">
                <a:latin typeface="Roboto Light"/>
                <a:ea typeface="Roboto Light"/>
                <a:cs typeface="Calibri"/>
              </a:rPr>
              <a:t>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rispettando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certa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misura</a:t>
            </a:r>
            <a:r>
              <a:rPr lang="en-US" sz="2000">
                <a:latin typeface="Roboto Light"/>
                <a:ea typeface="Roboto Light"/>
                <a:cs typeface="Calibri"/>
              </a:rPr>
              <a:t> di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farà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con la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alta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Per fare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ciò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quelli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ciascun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già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esistente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Generalizzazione</a:t>
            </a:r>
            <a:r>
              <a:rPr lang="en-US" sz="2000">
                <a:latin typeface="Roboto Light"/>
                <a:ea typeface="Roboto Light"/>
                <a:cs typeface="Calibri"/>
              </a:rPr>
              <a:t> -&gt;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arbitraria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coppia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</a:t>
            </a:r>
            <a:r>
              <a:rPr lang="it-IT" sz="2000">
                <a:latin typeface="Roboto Light"/>
                <a:ea typeface="Roboto Light"/>
                <a:cs typeface="Calibri"/>
              </a:rPr>
              <a:t> (sia esistenti che immaginari)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Mettere</a:t>
            </a:r>
            <a:r>
              <a:rPr lang="en-US" sz="200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ordine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risultati</a:t>
            </a:r>
            <a:r>
              <a:rPr lang="en-US" sz="2000">
                <a:latin typeface="Roboto Light"/>
                <a:ea typeface="Roboto Light"/>
                <a:cs typeface="Calibri"/>
              </a:rPr>
              <a:t> del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confronto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9923397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1:</a:t>
            </a:r>
            <a:endParaRPr lang="it-IT"/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Prendere in input dei dati dall'utente e memorizzarli sottoforma di numeri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2: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Calcolare secondo una certa funzione di similarità ("somiglia a") i k Pokemon più affini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 l'output dell'algoritmo (A proposito: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quale sarà l'output dell'algoritmo?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A10DA8D-A167-E483-0CBE-A108DD155DA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3154396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1838</Words>
  <Application>Microsoft Office PowerPoint</Application>
  <PresentationFormat>Widescreen</PresentationFormat>
  <Paragraphs>296</Paragraphs>
  <Slides>42</Slides>
  <Notes>42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51" baseType="lpstr">
      <vt:lpstr>Arial</vt:lpstr>
      <vt:lpstr>Arial,Sans-Serif</vt:lpstr>
      <vt:lpstr>Calibri</vt:lpstr>
      <vt:lpstr>Courier New</vt:lpstr>
      <vt:lpstr>Roboto</vt:lpstr>
      <vt:lpstr>Roboto Light</vt:lpstr>
      <vt:lpstr>Roboto Mono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Vincenzo Maritati</dc:creator>
  <cp:lastModifiedBy>Daniele Convertini</cp:lastModifiedBy>
  <cp:revision>8</cp:revision>
  <cp:lastPrinted>2022-05-30T15:39:08Z</cp:lastPrinted>
  <dcterms:created xsi:type="dcterms:W3CDTF">2014-02-14T11:21:07Z</dcterms:created>
  <dcterms:modified xsi:type="dcterms:W3CDTF">2023-02-07T18:20:34Z</dcterms:modified>
</cp:coreProperties>
</file>